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67" y="552"/>
      </p:cViewPr>
      <p:guideLst>
        <p:guide orient="horz" pos="2160"/>
        <p:guide pos="2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28744-2809-4A95-B727-8F6DFD55270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EB5C1-45E8-4163-87BA-49E1CFA3D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“System approach” to aviation safety</a:t>
            </a:r>
          </a:p>
          <a:p>
            <a:r>
              <a:rPr lang="en-US" dirty="0"/>
              <a:t>Methods instructors can use to teach students to use practical risk management tools, discuss how to evaluate student decision-making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EB5C1-45E8-4163-87BA-49E1CFA3DC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4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9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9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9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7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49B8-FE5B-471E-AE9D-117F6B9A4F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5E46-5A1E-4049-A03D-420C6B9CD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94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399" y="1825625"/>
            <a:ext cx="53062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94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9E6749B8-FE5B-471E-AE9D-117F6B9A4F21}" type="datetimeFigureOut">
              <a:rPr lang="en-US" smtClean="0"/>
              <a:pPr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024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924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9D3B5E46-5A1E-4049-A03D-420C6B9CD2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0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0B20-4E64-48DF-9AC9-7B5B17C13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Airplane Flight Controls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5714B-43A0-4460-A31F-24838F728C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0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Ailerons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endParaRPr lang="en-US" sz="1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Elevator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755710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T-tail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Elevator above downwash effects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Slow airspeed—elevator less effective without downwash to assist in raising the nose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 err="1"/>
              <a:t>Stabilator</a:t>
            </a:r>
            <a:endParaRPr lang="en-US" sz="2400" dirty="0"/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Combines horizontal stabilizer and elevator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Anti-servo tabs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On trailing edge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Decrease sensitivity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Move the same direction as the trailing edge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Provide resistance so that pilot does not overcontrol the airplane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F19205-89F2-4D80-890A-934C230DDA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05" y="4931633"/>
            <a:ext cx="31406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Ailerons 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Rudder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Movement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Controls </a:t>
            </a:r>
            <a:r>
              <a:rPr lang="en-US" sz="2400" dirty="0">
                <a:solidFill>
                  <a:schemeClr val="accent2"/>
                </a:solidFill>
              </a:rPr>
              <a:t>yaw </a:t>
            </a:r>
            <a:r>
              <a:rPr lang="en-US" sz="2400" dirty="0"/>
              <a:t>around </a:t>
            </a:r>
            <a:r>
              <a:rPr lang="en-US" sz="2400" dirty="0">
                <a:solidFill>
                  <a:schemeClr val="accent2"/>
                </a:solidFill>
              </a:rPr>
              <a:t>vertical </a:t>
            </a:r>
            <a:r>
              <a:rPr lang="en-US" sz="2400" dirty="0"/>
              <a:t>axis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Operated though cables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F02EE9-7F7B-46C0-B079-4F1BD9C4E2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826" y="3050802"/>
            <a:ext cx="62813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6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Ailerons 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Rudder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Movement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Push left pedal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Rudder moves to the left, altering airflow around vertical stabilizer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Creates sideward force—moves the tail to the right, yaws the nose to the left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Effectiveness increases with speed and slipstream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Purpose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Counteract adverse yaw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Provide directional control and coordination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F02EE9-7F7B-46C0-B079-4F1BD9C4E2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620" y="4816972"/>
            <a:ext cx="31406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9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BADA-43A7-4FD9-8137-408F6A2C7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primary flight controls control the airplane’s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C95D-D034-4330-B514-06B08C7F5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2141536"/>
            <a:ext cx="5306241" cy="4351338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Ailerons</a:t>
            </a:r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Elevator</a:t>
            </a:r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Rudder </a:t>
            </a:r>
          </a:p>
        </p:txBody>
      </p:sp>
    </p:spTree>
    <p:extLst>
      <p:ext uri="{BB962C8B-B14F-4D97-AF65-F5344CB8AC3E}">
        <p14:creationId xmlns:p14="http://schemas.microsoft.com/office/powerpoint/2010/main" val="120979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Ailerons 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</a:t>
            </a:r>
            <a:r>
              <a:rPr lang="en-US" sz="1400" b="1" dirty="0"/>
              <a:t>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Turning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Adverse yaw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Control </a:t>
            </a:r>
            <a:r>
              <a:rPr lang="en-US" sz="2400" dirty="0">
                <a:solidFill>
                  <a:schemeClr val="accent2"/>
                </a:solidFill>
              </a:rPr>
              <a:t>roll</a:t>
            </a:r>
            <a:r>
              <a:rPr lang="en-US" sz="2400" dirty="0"/>
              <a:t> about </a:t>
            </a:r>
            <a:r>
              <a:rPr lang="en-US" sz="2400" dirty="0">
                <a:solidFill>
                  <a:schemeClr val="accent2"/>
                </a:solidFill>
              </a:rPr>
              <a:t>longitudinal </a:t>
            </a:r>
            <a:r>
              <a:rPr lang="en-US" sz="2400" dirty="0"/>
              <a:t>axis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Interconnected—operate simultaneously in opposite directions</a:t>
            </a:r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8F8136-1AFA-4FD2-9BB4-FDDC6BF6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858" y="3013888"/>
            <a:ext cx="62813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1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Ailerons 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Turning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Adverse yaw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Yoke to the right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Right aileron deflects upward (left downward)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Downward deflection increases camber and lift (upward deflection decreases lift)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Increased lift on left wing, decreased on right </a:t>
            </a:r>
            <a:r>
              <a:rPr lang="en-US" sz="2400" dirty="0">
                <a:sym typeface="Wingdings" panose="05000000000000000000" pitchFamily="2" charset="2"/>
              </a:rPr>
              <a:t> turn to the right</a:t>
            </a:r>
            <a:endParaRPr lang="en-US" sz="2400" dirty="0"/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8F8136-1AFA-4FD2-9BB4-FDDC6BF6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135" y="4880013"/>
            <a:ext cx="31406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9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Ailerons 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Turning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Adverse yaw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Horizontal component of lift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Counteracts centrifugal force</a:t>
            </a:r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8F8136-1AFA-4FD2-9BB4-FDDC6BF6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135" y="4880013"/>
            <a:ext cx="3140694" cy="1828800"/>
          </a:xfrm>
          <a:prstGeom prst="rect">
            <a:avLst/>
          </a:prstGeom>
        </p:spPr>
      </p:pic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AF99EC1-7B87-44DF-AADF-434FD17C0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33" y="1712230"/>
            <a:ext cx="4165079" cy="43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0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Ailerons 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Turning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Adverse yaw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More lift = more drag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Added drag yaws nose to the direction of the raised wing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Use rudder to counteract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More needed at low airspeed/high angle of attack and with large aileron deflections</a:t>
            </a:r>
            <a:endParaRPr lang="en-US" sz="1600" dirty="0"/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8F8136-1AFA-4FD2-9BB4-FDDC6BF6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135" y="4880013"/>
            <a:ext cx="31406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Ailerons 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Turning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Adverse yaw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Elevator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442559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Differential ailerons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One aileron raise more than other lowered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Increased drag on descending wing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 err="1"/>
              <a:t>Frise</a:t>
            </a:r>
            <a:r>
              <a:rPr lang="en-US" sz="2400" dirty="0"/>
              <a:t>-type ailerons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Raised aileron pivots on offset hinge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Leading edge of aileron into airflow creates drag to equalize lowered aileron drag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r>
              <a:rPr lang="en-US" sz="2000" dirty="0"/>
              <a:t>More effective at high AOA</a:t>
            </a:r>
          </a:p>
        </p:txBody>
      </p:sp>
      <p:pic>
        <p:nvPicPr>
          <p:cNvPr id="6" name="Picture 5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78F8136-1AFA-4FD2-9BB4-FDDC6BF6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135" y="4880013"/>
            <a:ext cx="3140694" cy="1828800"/>
          </a:xfrm>
          <a:prstGeom prst="rect">
            <a:avLst/>
          </a:prstGeom>
        </p:spPr>
      </p:pic>
      <p:pic>
        <p:nvPicPr>
          <p:cNvPr id="5122" name="Picture 2" descr="Image result for differential ailerons vs frise ailerons">
            <a:extLst>
              <a:ext uri="{FF2B5EF4-FFF2-40B4-BE49-F238E27FC236}">
                <a16:creationId xmlns:a16="http://schemas.microsoft.com/office/drawing/2014/main" id="{93405EBE-20CD-4A41-96DD-C6D51AB6C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35" y="3762848"/>
            <a:ext cx="5323661" cy="309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76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Ailerons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endParaRPr lang="en-US" sz="1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Elevator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</a:t>
            </a:r>
            <a:r>
              <a:rPr lang="en-US" sz="1400" b="1" dirty="0"/>
              <a:t>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Controls </a:t>
            </a:r>
            <a:r>
              <a:rPr lang="en-US" sz="2400" dirty="0">
                <a:solidFill>
                  <a:schemeClr val="accent2"/>
                </a:solidFill>
              </a:rPr>
              <a:t>pitch</a:t>
            </a:r>
            <a:r>
              <a:rPr lang="en-US" sz="2400" dirty="0"/>
              <a:t> about </a:t>
            </a:r>
            <a:r>
              <a:rPr lang="en-US" sz="2400" dirty="0">
                <a:solidFill>
                  <a:schemeClr val="accent2"/>
                </a:solidFill>
              </a:rPr>
              <a:t>lateral </a:t>
            </a:r>
            <a:r>
              <a:rPr lang="en-US" sz="2400" dirty="0"/>
              <a:t>axis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F19205-89F2-4D80-890A-934C230DDA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86" y="2965047"/>
            <a:ext cx="628138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2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BE00BE-11B9-433C-B60B-D27CBF175F57}"/>
              </a:ext>
            </a:extLst>
          </p:cNvPr>
          <p:cNvSpPr txBox="1">
            <a:spLocks/>
          </p:cNvSpPr>
          <p:nvPr/>
        </p:nvSpPr>
        <p:spPr>
          <a:xfrm>
            <a:off x="619940" y="447472"/>
            <a:ext cx="2580459" cy="57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Ailerons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endParaRPr lang="en-US" sz="1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Elevator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accent2"/>
                </a:solidFill>
              </a:rPr>
              <a:t>	Movement</a:t>
            </a:r>
          </a:p>
          <a:p>
            <a:pPr marL="0" indent="0" defTabSz="282575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400" b="1" dirty="0"/>
              <a:t>	Types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400" b="1" dirty="0"/>
              <a:t>Rudder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512379-9292-4207-AB71-ECB935FF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447472"/>
            <a:ext cx="5306241" cy="6045402"/>
          </a:xfrm>
        </p:spPr>
        <p:txBody>
          <a:bodyPr>
            <a:normAutofit/>
          </a:bodyPr>
          <a:lstStyle/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Pull yoke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Elevator (trailing edge) deflects upward</a:t>
            </a:r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Upward deflection decreases camber and lift </a:t>
            </a:r>
            <a:r>
              <a:rPr lang="en-US" sz="2400" dirty="0">
                <a:sym typeface="Wingdings" panose="05000000000000000000" pitchFamily="2" charset="2"/>
              </a:rPr>
              <a:t> downward aerodynamic force</a:t>
            </a:r>
            <a:endParaRPr lang="en-US" sz="2400" dirty="0"/>
          </a:p>
          <a:p>
            <a:pPr marL="857250" lvl="1" indent="-400050">
              <a:buFont typeface="Wingdings" panose="05000000000000000000" pitchFamily="2" charset="2"/>
              <a:buChar char=""/>
            </a:pPr>
            <a:endParaRPr lang="en-US" sz="2000" dirty="0"/>
          </a:p>
          <a:p>
            <a:pPr marL="400050" indent="-400050">
              <a:buFont typeface="Wingdings" panose="05000000000000000000" pitchFamily="2" charset="2"/>
              <a:buChar char=""/>
            </a:pPr>
            <a:r>
              <a:rPr lang="en-US" sz="2400" dirty="0"/>
              <a:t>Tail moves down—nose pitches up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F19205-89F2-4D80-890A-934C230DDAF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05" y="4931633"/>
            <a:ext cx="314069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7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327</Words>
  <Application>Microsoft Office PowerPoint</Application>
  <PresentationFormat>On-screen Show (4:3)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Wingdings</vt:lpstr>
      <vt:lpstr>Office Theme</vt:lpstr>
      <vt:lpstr>Airplane Flight Controls</vt:lpstr>
      <vt:lpstr>The three primary flight controls control the airplane’s attitude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Nicoletta Fala</dc:creator>
  <cp:lastModifiedBy>Nicoletta Fala</cp:lastModifiedBy>
  <cp:revision>40</cp:revision>
  <dcterms:created xsi:type="dcterms:W3CDTF">2018-02-11T17:58:09Z</dcterms:created>
  <dcterms:modified xsi:type="dcterms:W3CDTF">2018-02-19T14:35:45Z</dcterms:modified>
</cp:coreProperties>
</file>