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4" r:id="rId26"/>
    <p:sldId id="295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7" y="562"/>
      </p:cViewPr>
      <p:guideLst>
        <p:guide orient="horz" pos="2160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28744-2809-4A95-B727-8F6DFD552702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EB5C1-45E8-4163-87BA-49E1CFA3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49B8-FE5B-471E-AE9D-117F6B9A4F21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E46-5A1E-4049-A03D-420C6B9C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94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399" y="1825625"/>
            <a:ext cx="5306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9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E6749B8-FE5B-471E-AE9D-117F6B9A4F2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024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924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D3B5E46-5A1E-4049-A03D-420C6B9CD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0B20-4E64-48DF-9AC9-7B5B17C13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Operation of Flight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5714B-43A0-4460-A31F-24838F72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35716"/>
          </a:xfrm>
        </p:spPr>
        <p:txBody>
          <a:bodyPr>
            <a:normAutofit/>
          </a:bodyPr>
          <a:lstStyle/>
          <a:p>
            <a:r>
              <a:rPr lang="en-US" dirty="0"/>
              <a:t>Static System Instruments</a:t>
            </a:r>
          </a:p>
          <a:p>
            <a:r>
              <a:rPr lang="en-US" dirty="0"/>
              <a:t>Gyroscopic Instruments</a:t>
            </a:r>
          </a:p>
          <a:p>
            <a:r>
              <a:rPr lang="en-US" dirty="0"/>
              <a:t>Turn Indicators</a:t>
            </a:r>
          </a:p>
          <a:p>
            <a:r>
              <a:rPr lang="en-US" dirty="0"/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9002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Pitot tube blocked, drain hole open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Airspeed indicates zero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8658E-0BD5-4B51-959C-4A475397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289503"/>
            <a:ext cx="5646485" cy="3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Pitot tube blocked, drain hole blocked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Airspeed indicator acts like an altimeter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8658E-0BD5-4B51-959C-4A475397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289503"/>
            <a:ext cx="5646485" cy="3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Static port blocked, drain hole blocked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VSI and altimeter freeze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Airspeed will read lower above blockage altitude; higher below blockage altitude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8658E-0BD5-4B51-959C-4A475397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289503"/>
            <a:ext cx="5646485" cy="3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Rigidity in space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Gyroscope remains in a fixed position in the plane in which it is spinning</a:t>
            </a:r>
            <a:endParaRPr lang="en-US" sz="1600" dirty="0"/>
          </a:p>
        </p:txBody>
      </p:sp>
      <p:pic>
        <p:nvPicPr>
          <p:cNvPr id="1026" name="Picture 2" descr="Image result for gyroscope gif">
            <a:extLst>
              <a:ext uri="{FF2B5EF4-FFF2-40B4-BE49-F238E27FC236}">
                <a16:creationId xmlns:a16="http://schemas.microsoft.com/office/drawing/2014/main" id="{7676AF6C-F6D4-472B-BAA4-9A1B327229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45" y="1774781"/>
            <a:ext cx="41719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6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Rigidity in space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Gyroscope remains in a fixed position in the plane in which it is spinning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Precession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Tilting/turning of a gyroscope in response to a deflective force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Occurs at a point 90° later in the direction of rotation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Allows the gyroscope to determine rate of turn</a:t>
            </a:r>
          </a:p>
        </p:txBody>
      </p:sp>
    </p:spTree>
    <p:extLst>
      <p:ext uri="{BB962C8B-B14F-4D97-AF65-F5344CB8AC3E}">
        <p14:creationId xmlns:p14="http://schemas.microsoft.com/office/powerpoint/2010/main" val="340326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Electric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Pressure 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Vacuum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44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Vacuum system draws stream of air against the rotor vanes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Air stream spins the gyroscope rotor at high speeds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5835E-B632-43E8-881A-3CD25C4C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8" y="3312217"/>
            <a:ext cx="6800465" cy="35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</a:t>
            </a:r>
            <a:r>
              <a:rPr lang="en-US" sz="1400" b="1" dirty="0">
                <a:solidFill>
                  <a:schemeClr val="accent2"/>
                </a:solidFill>
              </a:rPr>
              <a:t>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Turn-and-slip indicator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Rate of turn (degrees per second)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Coordination</a:t>
            </a:r>
          </a:p>
          <a:p>
            <a:pPr marL="457200" lvl="1" indent="0">
              <a:buNone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Turn coordinator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Rate of turn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Rate of roll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Coordination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Inclinometer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Depicts yaw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Gravity forces ball to rest in lowest part of tube</a:t>
            </a:r>
          </a:p>
        </p:txBody>
      </p:sp>
      <p:pic>
        <p:nvPicPr>
          <p:cNvPr id="2054" name="Picture 6" descr="Image result for turn and slip indicator">
            <a:extLst>
              <a:ext uri="{FF2B5EF4-FFF2-40B4-BE49-F238E27FC236}">
                <a16:creationId xmlns:a16="http://schemas.microsoft.com/office/drawing/2014/main" id="{970680DB-E504-447B-906C-AA449FC9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04" y="4672410"/>
            <a:ext cx="2095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urn coordinator">
            <a:extLst>
              <a:ext uri="{FF2B5EF4-FFF2-40B4-BE49-F238E27FC236}">
                <a16:creationId xmlns:a16="http://schemas.microsoft.com/office/drawing/2014/main" id="{5C056C52-8287-445A-924C-E13582D2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68" y="4672410"/>
            <a:ext cx="20955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5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Limitations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Maximum bank 100°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Maximum pitch 60°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Instantaneous indication of small changes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Adjustment knob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1FA61-A89A-4B4F-83C8-8008551AC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830" y="3312217"/>
            <a:ext cx="3743325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396C7-3A3F-4750-9ED6-FB5FA758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5" y="3312217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Gyroscopic instruments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Principles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Power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Turn indicators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Attitude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Heading indicator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Drifts from set position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Amount of drift depends on instrument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43C33-2AD8-4A77-B76B-C9A031105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33" y="2383778"/>
            <a:ext cx="4762174" cy="40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Three instruments operate on static system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Airspeed indicator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Altimeter 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Vertical speed indicator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7CF2C6-45EB-4DC2-ABF7-0F3A17B7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38" y="2790544"/>
            <a:ext cx="5646485" cy="34866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3D4050-F663-4616-A33B-F5E2647B78D4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</a:t>
            </a:r>
            <a:r>
              <a:rPr lang="en-US" sz="1400" b="1" dirty="0"/>
              <a:t>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</p:spTree>
    <p:extLst>
      <p:ext uri="{BB962C8B-B14F-4D97-AF65-F5344CB8AC3E}">
        <p14:creationId xmlns:p14="http://schemas.microsoft.com/office/powerpoint/2010/main" val="216751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Two small magnets attached to metal float—align with Earth’s magnetic field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Hardened steel pivot in float’s center rides inside spring-loaded hard glass jewel cup.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Allows float freedom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Float buoyancy takes weight off pivot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Fluid dampens float oscillation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Flexible diaphragm seal to allow for temperature changes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Compensator assembly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 cardholder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588A0F4F-169B-496F-8C07-E0E04FDF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063"/>
            <a:ext cx="3582544" cy="23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5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Magnetic dip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79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Variation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Also known as declination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Difference between true and magnetic North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Magnetic dip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720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Deviation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Local magnetic fields cause compass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Differ for each heading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Not affected by geographic location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Swinging the compass/cardholder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Magnetic dip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056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Magnetic dip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Magnets align with magnetic flux lines—near the poles, they dip (tilt) the float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Dip-compensating weight that dampens the effect of dip causes other errors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Northerly turning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Acceleration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466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Magnetic dip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>
                <a:solidFill>
                  <a:schemeClr val="accent2"/>
                </a:solidFill>
              </a:rPr>
              <a:t>Northerly turning error (UNOS)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Vertical component of Earth’s magnetic field pulls north-seeking end of magnet toward the Earth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Turning from the North to the East/West—initially indicates a turn in the opposite direction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Turning from the South—turns in the same direction at a faster rate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Acceleration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4247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Magnetic dip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Northerly turning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>
                <a:solidFill>
                  <a:schemeClr val="accent2"/>
                </a:solidFill>
              </a:rPr>
              <a:t>Acceleration error (ANDS)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Dip correction weight causes the south-seeking end of the magnet to be heavier 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East/West heading—float is level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Accelerating—compass indicates a turn to the North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Decelerating—compass indicates a turn to the South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Oscillation error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26F27-DE15-4EC1-9598-2CF412B1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8" y="2642992"/>
            <a:ext cx="3520282" cy="19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0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Variation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Deviation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Magnetic dip error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>
                <a:solidFill>
                  <a:schemeClr val="accent2"/>
                </a:solidFill>
              </a:rPr>
              <a:t>Oscillation error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Combination of all errors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Compass card swings back and forth around heading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Use average indication between swings</a:t>
            </a:r>
          </a:p>
        </p:txBody>
      </p:sp>
    </p:spTree>
    <p:extLst>
      <p:ext uri="{BB962C8B-B14F-4D97-AF65-F5344CB8AC3E}">
        <p14:creationId xmlns:p14="http://schemas.microsoft.com/office/powerpoint/2010/main" val="2607669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Static system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Magnetic compass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Vertical card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Easier to read and use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Eliminates some of the errors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When turning from a heading of North, compass lags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When turning from a heading of South, compass leads turn</a:t>
            </a:r>
            <a:endParaRPr lang="en-US" sz="2000" dirty="0"/>
          </a:p>
        </p:txBody>
      </p:sp>
      <p:pic>
        <p:nvPicPr>
          <p:cNvPr id="9218" name="Picture 2" descr="Image result for vertical card compass">
            <a:extLst>
              <a:ext uri="{FF2B5EF4-FFF2-40B4-BE49-F238E27FC236}">
                <a16:creationId xmlns:a16="http://schemas.microsoft.com/office/drawing/2014/main" id="{829547BE-8900-490B-9694-80E59CF3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252" y="3175349"/>
            <a:ext cx="3682651" cy="36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4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</a:t>
            </a:r>
            <a:r>
              <a:rPr lang="en-US" sz="1400" b="1" dirty="0"/>
              <a:t>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Pitot tube—mounted on left wing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Provides ram air pressure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Heated through heating element (pitot heat rocker arm switch)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Static ports—on sides of fuselage (x2)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Provide static air pressure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Alternate static pressure source beneath panel; activated by push/pull knob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Lower pressure in cabin—momentary rise in airspeed, altitude, and vertical speed</a:t>
            </a:r>
          </a:p>
        </p:txBody>
      </p:sp>
    </p:spTree>
    <p:extLst>
      <p:ext uri="{BB962C8B-B14F-4D97-AF65-F5344CB8AC3E}">
        <p14:creationId xmlns:p14="http://schemas.microsoft.com/office/powerpoint/2010/main" val="168702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Measures/indicates difference between pitot (impact/dynamic) pressure and static pressure. </a:t>
            </a: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Static pressure to airspeed case; pitot pressure to diaphragm.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47DC5-A1DA-4373-95CA-BF347DF5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6" y="2818356"/>
            <a:ext cx="3377108" cy="39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Markings</a:t>
            </a: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White arc (flap operating range)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Green arc (normal operating range)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Yellow arc (caution range)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Red line (never exceed speed)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85B6B-B4D4-4BA4-9C2B-547F4008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315661"/>
            <a:ext cx="5306241" cy="45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Airspeeds</a:t>
            </a: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Indicated airspeed (IAS)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Calibrated airspeed (CAS)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Equivalent airspeed (EAS)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True airspeed (TAS)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Groundspeed (GS)</a:t>
            </a:r>
          </a:p>
        </p:txBody>
      </p:sp>
    </p:spTree>
    <p:extLst>
      <p:ext uri="{BB962C8B-B14F-4D97-AF65-F5344CB8AC3E}">
        <p14:creationId xmlns:p14="http://schemas.microsoft.com/office/powerpoint/2010/main" val="303069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Measures height of aircraft above a given pressure level. (</a:t>
            </a:r>
            <a:r>
              <a:rPr lang="en-US" sz="2400" dirty="0" err="1"/>
              <a:t>Kolesman</a:t>
            </a:r>
            <a:r>
              <a:rPr lang="en-US" sz="2400" dirty="0"/>
              <a:t> window)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Series of aneroid wafers expand (when climbing) and contract (when descending) in response to the changing static pressure.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1A7DDC-D3B3-43D3-82D8-1F831635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97" y="3312266"/>
            <a:ext cx="3068877" cy="35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Altitudes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Indicated altitude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True altitude (MSL)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Absolute altitude (AGL)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Pressure altitude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Density altitude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endParaRPr lang="en-US" sz="24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Errors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“High to low, look out below; low to high, clear the sky.”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r>
              <a:rPr lang="en-US" sz="2000" dirty="0"/>
              <a:t>As the airplane enters an area of lower pressure, the altimeter will read lower than actual if setting not adjusted.</a:t>
            </a:r>
          </a:p>
        </p:txBody>
      </p:sp>
    </p:spTree>
    <p:extLst>
      <p:ext uri="{BB962C8B-B14F-4D97-AF65-F5344CB8AC3E}">
        <p14:creationId xmlns:p14="http://schemas.microsoft.com/office/powerpoint/2010/main" val="131695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E00BE-11B9-433C-B60B-D27CBF175F57}"/>
              </a:ext>
            </a:extLst>
          </p:cNvPr>
          <p:cNvSpPr txBox="1">
            <a:spLocks/>
          </p:cNvSpPr>
          <p:nvPr/>
        </p:nvSpPr>
        <p:spPr>
          <a:xfrm>
            <a:off x="619940" y="447472"/>
            <a:ext cx="2580459" cy="572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Static system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Airspeed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Altimeter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accent2"/>
                </a:solidFill>
              </a:rPr>
              <a:t>	Vertical speed indicator</a:t>
            </a:r>
          </a:p>
          <a:p>
            <a:pPr marL="0" indent="0" defTabSz="2825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	Errors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Gyroscopic instruments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en-US" sz="1400" b="1" dirty="0"/>
              <a:t>Magnetic compass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512379-9292-4207-AB71-ECB935FF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447472"/>
            <a:ext cx="5306241" cy="6045402"/>
          </a:xfrm>
        </p:spPr>
        <p:txBody>
          <a:bodyPr>
            <a:normAutofit/>
          </a:bodyPr>
          <a:lstStyle/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Static air enters chamber with calibrated leak—moves diaphragm and linkage.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Instantaneous indication of increase/decrease in rate</a:t>
            </a:r>
          </a:p>
          <a:p>
            <a:pPr marL="400050" indent="-400050">
              <a:buFont typeface="Wingdings" panose="05000000000000000000" pitchFamily="2" charset="2"/>
              <a:buChar char=""/>
            </a:pPr>
            <a:r>
              <a:rPr lang="en-US" sz="2400" dirty="0"/>
              <a:t>Rate of change in altitude once stabilized (6-9 seconds)</a:t>
            </a:r>
          </a:p>
          <a:p>
            <a:pPr marL="857250" lvl="1" indent="-400050">
              <a:buFont typeface="Wingdings" panose="05000000000000000000" pitchFamily="2" charset="2"/>
              <a:buChar char="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A2193-1101-42A6-AA3F-E413D0E1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82" y="3591838"/>
            <a:ext cx="38004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907</Words>
  <Application>Microsoft Office PowerPoint</Application>
  <PresentationFormat>On-screen Show (4:3)</PresentationFormat>
  <Paragraphs>338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Wingdings</vt:lpstr>
      <vt:lpstr>Office Theme</vt:lpstr>
      <vt:lpstr>Operation of Flight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Nicoletta Fala</dc:creator>
  <cp:lastModifiedBy>Nicoletta Fala</cp:lastModifiedBy>
  <cp:revision>57</cp:revision>
  <dcterms:created xsi:type="dcterms:W3CDTF">2018-02-11T17:58:09Z</dcterms:created>
  <dcterms:modified xsi:type="dcterms:W3CDTF">2018-03-26T16:08:35Z</dcterms:modified>
</cp:coreProperties>
</file>